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233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68143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1200150"/>
            <a:ext cx="9144000" cy="2743199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0" y="-1078"/>
            <a:ext cx="1827407" cy="5144627"/>
            <a:chOff x="0" y="-1438"/>
            <a:chExt cx="798029" cy="6859503"/>
          </a:xfrm>
        </p:grpSpPr>
        <p:sp>
          <p:nvSpPr>
            <p:cNvPr id="11" name="Shape 11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3" name="Shape 13"/>
          <p:cNvGrpSpPr/>
          <p:nvPr/>
        </p:nvGrpSpPr>
        <p:grpSpPr>
          <a:xfrm flipH="1">
            <a:off x="7316591" y="0"/>
            <a:ext cx="1827407" cy="5144627"/>
            <a:chOff x="0" y="-1438"/>
            <a:chExt cx="798029" cy="6859503"/>
          </a:xfrm>
        </p:grpSpPr>
        <p:sp>
          <p:nvSpPr>
            <p:cNvPr id="14" name="Shape 14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0" name="Shape 20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21" name="Shape 2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3" name="Shape 23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24" name="Shape 2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1" name="Shape 31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32" name="Shape 32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4" name="Shape 34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35" name="Shape 35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7" name="Shape 37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3" name="Shape 43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44" name="Shape 4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6" name="Shape 46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47" name="Shape 47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9" name="Shape 49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3" name="Shape 53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54" name="Shape 5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6" name="Shape 56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57" name="Shape 57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9" name="Shape 59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64" name="Shape 6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6" name="Shape 66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67" name="Shape 67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9" name="Shape 69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 Theme?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827000" cy="1156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“Thank You Ma’am”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by Langston Hughes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Theme?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122450"/>
            <a:ext cx="8229600" cy="3803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Theme</a:t>
            </a:r>
            <a:r>
              <a:rPr lang="en"/>
              <a:t> is the message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           moral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           lesson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        of a literary work.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7796" y="205975"/>
            <a:ext cx="1550425" cy="232227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/>
          <p:nvPr/>
        </p:nvSpPr>
        <p:spPr>
          <a:xfrm>
            <a:off x="5040100" y="1566425"/>
            <a:ext cx="13077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23846" y="1314050"/>
            <a:ext cx="1749200" cy="2601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59324" y="2226100"/>
            <a:ext cx="2523513" cy="2322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Message or Lessons about What?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97300" y="1160225"/>
            <a:ext cx="8229600" cy="2271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CCCCCC"/>
                </a:solidFill>
              </a:rPr>
              <a:t>Life</a:t>
            </a:r>
            <a:r>
              <a:rPr lang="en"/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is most important in life?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are life’s most difficult challenges and greatest joys?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x="397300" y="3349300"/>
            <a:ext cx="75369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b="1">
                <a:solidFill>
                  <a:srgbClr val="CCCCCC"/>
                </a:solidFill>
                <a:latin typeface="Trebuchet MS"/>
                <a:ea typeface="Trebuchet MS"/>
                <a:cs typeface="Trebuchet MS"/>
                <a:sym typeface="Trebuchet MS"/>
              </a:rPr>
              <a:t>Human Nature</a:t>
            </a:r>
            <a:r>
              <a:rPr lang="en"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What are our best and worst qualities?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How should we treat each other?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                     “Seventh Grade”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562700" y="1200150"/>
            <a:ext cx="5123999" cy="1025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a possible theme?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37" y="0"/>
            <a:ext cx="3340826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4640800" y="2295075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D9D9D9"/>
                </a:solidFill>
              </a:rPr>
              <a:t>Growing up can be awkward.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</a:t>
            </a:r>
            <a:r>
              <a:rPr lang="en">
                <a:solidFill>
                  <a:srgbClr val="FFFFFF"/>
                </a:solidFill>
              </a:rPr>
              <a:t>Theme</a:t>
            </a:r>
            <a:r>
              <a:rPr lang="en"/>
              <a:t> is not a Topic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584700" cy="187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CCCCC"/>
                </a:solidFill>
              </a:rPr>
              <a:t>Topics</a:t>
            </a:r>
            <a:r>
              <a:rPr lang="en"/>
              <a:t>:  Love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  Friendship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           Family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3183350" y="1346750"/>
            <a:ext cx="5184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EFEFEF"/>
                </a:solidFill>
                <a:latin typeface="Trebuchet MS"/>
                <a:ea typeface="Trebuchet MS"/>
                <a:cs typeface="Trebuchet MS"/>
                <a:sym typeface="Trebuchet MS"/>
              </a:rPr>
              <a:t>conquers all.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EFEFEF"/>
                </a:solidFill>
                <a:latin typeface="Trebuchet MS"/>
                <a:ea typeface="Trebuchet MS"/>
                <a:cs typeface="Trebuchet MS"/>
                <a:sym typeface="Trebuchet MS"/>
              </a:rPr>
              <a:t>     cannot be bought.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EFEFEF"/>
                </a:solidFill>
                <a:latin typeface="Trebuchet MS"/>
                <a:ea typeface="Trebuchet MS"/>
                <a:cs typeface="Trebuchet MS"/>
                <a:sym typeface="Trebuchet MS"/>
              </a:rPr>
              <a:t>will always be there for you.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1017150" y="3662700"/>
            <a:ext cx="73970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b="1">
                <a:solidFill>
                  <a:srgbClr val="D9D9D9"/>
                </a:solidFill>
                <a:latin typeface="Trebuchet MS"/>
                <a:ea typeface="Trebuchet MS"/>
                <a:cs typeface="Trebuchet MS"/>
                <a:sym typeface="Trebuchet MS"/>
              </a:rPr>
              <a:t>A </a:t>
            </a:r>
            <a:r>
              <a:rPr lang="en" sz="30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theme</a:t>
            </a:r>
            <a:r>
              <a:rPr lang="en" sz="3000" b="1">
                <a:solidFill>
                  <a:srgbClr val="D9D9D9"/>
                </a:solidFill>
                <a:latin typeface="Trebuchet MS"/>
                <a:ea typeface="Trebuchet MS"/>
                <a:cs typeface="Trebuchet MS"/>
                <a:sym typeface="Trebuchet MS"/>
              </a:rPr>
              <a:t> is statement about a topic.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Themes Should be Universal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2311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If you accidently kill your cousin’s goldfish, it’s better not to flush it and pretend nothing happened.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457200" y="3691600"/>
            <a:ext cx="80469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b="1">
                <a:solidFill>
                  <a:srgbClr val="CCCCCC"/>
                </a:solidFill>
                <a:latin typeface="Trebuchet MS"/>
                <a:ea typeface="Trebuchet MS"/>
                <a:cs typeface="Trebuchet MS"/>
                <a:sym typeface="Trebuchet MS"/>
              </a:rPr>
              <a:t>If you do something wrong, it’s better to be honest and admit it.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6941673" y="317500"/>
            <a:ext cx="2044601" cy="152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Themes must usually be Inferred.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784199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might find clues or evidence: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1466350" y="2264100"/>
            <a:ext cx="62091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 the title;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 the character traits;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 the conflict.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9274" y="1063375"/>
            <a:ext cx="2588799" cy="351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118725" y="205975"/>
            <a:ext cx="89142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Theme is Revealed Throughout the Story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13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You will find evidence at the beginning, middle, and end…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 txBox="1"/>
          <p:nvPr/>
        </p:nvSpPr>
        <p:spPr>
          <a:xfrm>
            <a:off x="1346575" y="2833050"/>
            <a:ext cx="72873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….and the ending is usually very important!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Reread “Thank You, M’am”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117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Pay careful attention to Mrs. Jones </a:t>
            </a:r>
            <a:r>
              <a:rPr lang="en" u="sng"/>
              <a:t>throughout </a:t>
            </a:r>
            <a:r>
              <a:rPr lang="en"/>
              <a:t>the story.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 txBox="1"/>
          <p:nvPr/>
        </p:nvSpPr>
        <p:spPr>
          <a:xfrm>
            <a:off x="827475" y="3462000"/>
            <a:ext cx="73970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 txBox="1"/>
          <p:nvPr/>
        </p:nvSpPr>
        <p:spPr>
          <a:xfrm>
            <a:off x="510700" y="2689275"/>
            <a:ext cx="8023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What might her words and actions reveal about the theme?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Macintosh PowerPoint</Application>
  <PresentationFormat>On-screen Show (16:9)</PresentationFormat>
  <Paragraphs>41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spotlight</vt:lpstr>
      <vt:lpstr>What is a Theme?</vt:lpstr>
      <vt:lpstr>What is Theme?</vt:lpstr>
      <vt:lpstr>Message or Lessons about What?</vt:lpstr>
      <vt:lpstr>                       “Seventh Grade”</vt:lpstr>
      <vt:lpstr>A Theme is not a Topic</vt:lpstr>
      <vt:lpstr>Themes Should be Universal</vt:lpstr>
      <vt:lpstr>Themes must usually be Inferred.</vt:lpstr>
      <vt:lpstr>Theme is Revealed Throughout the Story</vt:lpstr>
      <vt:lpstr>Reread “Thank You, M’am”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Theme?</dc:title>
  <cp:lastModifiedBy>Wendy Heffler</cp:lastModifiedBy>
  <cp:revision>1</cp:revision>
  <dcterms:modified xsi:type="dcterms:W3CDTF">2016-05-07T15:49:53Z</dcterms:modified>
</cp:coreProperties>
</file>